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9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C9AC29-0894-4886-93EC-74EE352B20FF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43FEDA-CEED-4B39-B74C-9D34FC4C2E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93D35F-7E4E-4643-9A6C-F36B90A652FB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717CB7-DC5A-48A4-82CD-F156F94A6367}" type="slidenum">
              <a:rPr lang="en-GB" smtClean="0"/>
              <a:pPr/>
              <a:t>3</a:t>
            </a:fld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l-GR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48BAFF-00E4-4130-8AA7-6958B7C3584B}" type="slidenum">
              <a:rPr lang="en-GB" smtClean="0"/>
              <a:pPr/>
              <a:t>4</a:t>
            </a:fld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l-GR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772026-A9B4-4EA0-BF0A-BDBAB8623B08}" type="slidenum">
              <a:rPr lang="en-GB" smtClean="0"/>
              <a:pPr/>
              <a:t>5</a:t>
            </a:fld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l-GR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247D6A-E2C7-4829-A3F7-1A903D9896FF}" type="slidenum">
              <a:rPr lang="en-GB" smtClean="0"/>
              <a:pPr/>
              <a:t>6</a:t>
            </a:fld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l-GR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E8079F-D166-4E90-8B99-A9EFF1C5FDCC}" type="slidenum">
              <a:rPr lang="en-GB" smtClean="0"/>
              <a:pPr/>
              <a:t>7</a:t>
            </a:fld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l-GR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DACA3A-CEFC-471E-A173-027BA014B36C}" type="slidenum">
              <a:rPr lang="en-GB" smtClean="0"/>
              <a:pPr/>
              <a:t>8</a:t>
            </a:fld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l-GR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C95D1C-2E49-4D00-BCDF-0EBFCFCF576F}" type="slidenum">
              <a:rPr lang="en-GB" smtClean="0"/>
              <a:pPr/>
              <a:t>9</a:t>
            </a:fld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l-GR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17C57F-4B47-464B-B8E9-785CD05ECE90}" type="slidenum">
              <a:rPr lang="en-GB" smtClean="0"/>
              <a:pPr/>
              <a:t>10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3010F-3C5D-481D-AA52-60ECEE9BE6B4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06D2C-04D6-4BDC-892E-B2F6E9E1F6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3010F-3C5D-481D-AA52-60ECEE9BE6B4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06D2C-04D6-4BDC-892E-B2F6E9E1F6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3010F-3C5D-481D-AA52-60ECEE9BE6B4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06D2C-04D6-4BDC-892E-B2F6E9E1F6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3010F-3C5D-481D-AA52-60ECEE9BE6B4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06D2C-04D6-4BDC-892E-B2F6E9E1F6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3010F-3C5D-481D-AA52-60ECEE9BE6B4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06D2C-04D6-4BDC-892E-B2F6E9E1F6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3010F-3C5D-481D-AA52-60ECEE9BE6B4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06D2C-04D6-4BDC-892E-B2F6E9E1F6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3010F-3C5D-481D-AA52-60ECEE9BE6B4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06D2C-04D6-4BDC-892E-B2F6E9E1F6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3010F-3C5D-481D-AA52-60ECEE9BE6B4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06D2C-04D6-4BDC-892E-B2F6E9E1F6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3010F-3C5D-481D-AA52-60ECEE9BE6B4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06D2C-04D6-4BDC-892E-B2F6E9E1F6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3010F-3C5D-481D-AA52-60ECEE9BE6B4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06D2C-04D6-4BDC-892E-B2F6E9E1F6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3010F-3C5D-481D-AA52-60ECEE9BE6B4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06D2C-04D6-4BDC-892E-B2F6E9E1F6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3010F-3C5D-481D-AA52-60ECEE9BE6B4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06D2C-04D6-4BDC-892E-B2F6E9E1F60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75071" y="1676401"/>
            <a:ext cx="6989201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GB" sz="5300" i="1" dirty="0" smtClean="0">
                <a:latin typeface="BlissRegular" pitchFamily="2" charset="0"/>
              </a:rPr>
              <a:t>Regression </a:t>
            </a:r>
            <a:r>
              <a:rPr lang="en-GB" sz="5300" i="1" dirty="0" smtClean="0">
                <a:latin typeface="BlissRegular" pitchFamily="2" charset="0"/>
              </a:rPr>
              <a:t>Analysis </a:t>
            </a:r>
            <a:r>
              <a:rPr lang="en-GB" sz="3600" dirty="0">
                <a:latin typeface="BlissRegular" pitchFamily="2" charset="0"/>
              </a:rPr>
              <a:t/>
            </a:r>
            <a:br>
              <a:rPr lang="en-GB" sz="3600" dirty="0">
                <a:latin typeface="BlissRegular" pitchFamily="2" charset="0"/>
              </a:rPr>
            </a:br>
            <a:endParaRPr lang="en-GB" sz="3600" dirty="0">
              <a:latin typeface="BlissRegular" pitchFamily="2" charset="0"/>
            </a:endParaRPr>
          </a:p>
        </p:txBody>
      </p:sp>
      <p:sp>
        <p:nvSpPr>
          <p:cNvPr id="7176" name="Rectangle 3"/>
          <p:cNvSpPr>
            <a:spLocks noChangeArrowheads="1"/>
          </p:cNvSpPr>
          <p:nvPr/>
        </p:nvSpPr>
        <p:spPr bwMode="auto">
          <a:xfrm>
            <a:off x="225188" y="3984911"/>
            <a:ext cx="8766412" cy="1560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4800" b="1" dirty="0" smtClean="0">
                <a:solidFill>
                  <a:schemeClr val="tx2"/>
                </a:solidFill>
                <a:latin typeface="Times New Roman" pitchFamily="18" charset="0"/>
              </a:rPr>
              <a:t>MULTIP</a:t>
            </a:r>
            <a:r>
              <a:rPr lang="en-GB" sz="4800" b="1" dirty="0" smtClean="0">
                <a:solidFill>
                  <a:schemeClr val="tx2"/>
                </a:solidFill>
                <a:latin typeface="Times New Roman" pitchFamily="18" charset="0"/>
              </a:rPr>
              <a:t>LE REGRESSION</a:t>
            </a:r>
            <a:endParaRPr lang="en-GB" dirty="0">
              <a:latin typeface="BlissRegula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764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539552" y="1412776"/>
            <a:ext cx="8229600" cy="706437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Hypothesis Testing</a:t>
            </a:r>
            <a:endParaRPr lang="el-GR" b="1" dirty="0" smtClean="0">
              <a:solidFill>
                <a:schemeClr val="tx1"/>
              </a:solidFill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611560" y="2276872"/>
            <a:ext cx="8532440" cy="4581128"/>
          </a:xfrm>
        </p:spPr>
        <p:txBody>
          <a:bodyPr/>
          <a:lstStyle/>
          <a:p>
            <a:r>
              <a:rPr lang="en-GB" dirty="0" smtClean="0"/>
              <a:t>Testing Individual Coefficients (t-tests)</a:t>
            </a:r>
          </a:p>
          <a:p>
            <a:r>
              <a:rPr lang="en-GB" dirty="0" smtClean="0"/>
              <a:t>Testing for Linear Restrictions (Wald Test)</a:t>
            </a:r>
          </a:p>
          <a:p>
            <a:pPr lvl="1"/>
            <a:r>
              <a:rPr lang="en-GB" dirty="0" smtClean="0"/>
              <a:t>Cobb Douglas Production Function</a:t>
            </a:r>
          </a:p>
          <a:p>
            <a:r>
              <a:rPr lang="en-GB" dirty="0" smtClean="0"/>
              <a:t>Testing for the Overall Significance (F-test)</a:t>
            </a:r>
          </a:p>
          <a:p>
            <a:r>
              <a:rPr lang="en-GB" dirty="0" smtClean="0"/>
              <a:t>Testing for Omitted Variables (Wald Test)</a:t>
            </a:r>
          </a:p>
          <a:p>
            <a:r>
              <a:rPr lang="en-GB" dirty="0" smtClean="0"/>
              <a:t>Testing for Redundant Variables (Wald Test)</a:t>
            </a:r>
          </a:p>
          <a:p>
            <a:pPr lvl="1"/>
            <a:r>
              <a:rPr lang="en-GB" dirty="0" smtClean="0"/>
              <a:t>Explain all the tests on board…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755650" y="1125538"/>
            <a:ext cx="7772400" cy="1655762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chemeClr val="tx2"/>
                </a:solidFill>
                <a:latin typeface="Times New Roman" pitchFamily="18" charset="0"/>
              </a:rPr>
              <a:t>MULTIP</a:t>
            </a:r>
            <a:r>
              <a:rPr lang="en-GB" sz="4000" b="1" dirty="0" smtClean="0">
                <a:solidFill>
                  <a:schemeClr val="tx2"/>
                </a:solidFill>
                <a:latin typeface="Times New Roman" pitchFamily="18" charset="0"/>
              </a:rPr>
              <a:t>LE REGRESSION</a:t>
            </a:r>
            <a:endParaRPr lang="en-US" sz="4000" b="1" dirty="0" smtClean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536" y="2428875"/>
            <a:ext cx="8748464" cy="4168477"/>
          </a:xfrm>
        </p:spPr>
        <p:txBody>
          <a:bodyPr/>
          <a:lstStyle/>
          <a:p>
            <a:pPr marL="609600" indent="-609600" algn="l" eaLnBrk="1" hangingPunct="1">
              <a:lnSpc>
                <a:spcPct val="90000"/>
              </a:lnSpc>
              <a:buFontTx/>
              <a:buNone/>
            </a:pPr>
            <a:endParaRPr lang="en-GB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marL="609600" indent="-609600" algn="l" eaLnBrk="1" hangingPunct="1">
              <a:lnSpc>
                <a:spcPct val="90000"/>
              </a:lnSpc>
              <a:buFontTx/>
              <a:buNone/>
            </a:pP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</a:rPr>
              <a:t>1. The Multiple Regression Model </a:t>
            </a:r>
          </a:p>
          <a:p>
            <a:pPr marL="609600" indent="-609600" algn="l" eaLnBrk="1" hangingPunct="1">
              <a:lnSpc>
                <a:spcPct val="90000"/>
              </a:lnSpc>
              <a:buFontTx/>
              <a:buNone/>
            </a:pP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</a:rPr>
              <a:t>2. The OLS Method of Estimation</a:t>
            </a:r>
          </a:p>
          <a:p>
            <a:pPr marL="609600" indent="-609600" algn="l" eaLnBrk="1" hangingPunct="1">
              <a:lnSpc>
                <a:spcPct val="90000"/>
              </a:lnSpc>
              <a:buFontTx/>
              <a:buNone/>
            </a:pP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</a:rPr>
              <a:t>3. The R</a:t>
            </a:r>
            <a:r>
              <a:rPr lang="en-GB" baseline="30000" dirty="0" smtClean="0">
                <a:solidFill>
                  <a:schemeClr val="tx1"/>
                </a:solidFill>
                <a:latin typeface="Times New Roman" pitchFamily="18" charset="0"/>
              </a:rPr>
              <a:t>2</a:t>
            </a: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</a:rPr>
              <a:t> and the Adjusted R</a:t>
            </a:r>
            <a:r>
              <a:rPr lang="en-GB" baseline="30000" dirty="0" smtClean="0">
                <a:solidFill>
                  <a:schemeClr val="tx1"/>
                </a:solidFill>
                <a:latin typeface="Times New Roman" pitchFamily="18" charset="0"/>
              </a:rPr>
              <a:t>2</a:t>
            </a:r>
          </a:p>
          <a:p>
            <a:pPr marL="609600" indent="-609600" algn="l" eaLnBrk="1" hangingPunct="1">
              <a:lnSpc>
                <a:spcPct val="90000"/>
              </a:lnSpc>
              <a:buFontTx/>
              <a:buNone/>
            </a:pP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</a:rPr>
              <a:t>4. Hypothesis Testing</a:t>
            </a:r>
          </a:p>
          <a:p>
            <a:pPr marL="609600" indent="-609600" algn="l" eaLnBrk="1" hangingPunct="1">
              <a:lnSpc>
                <a:spcPct val="90000"/>
              </a:lnSpc>
              <a:buFontTx/>
              <a:buNone/>
            </a:pPr>
            <a:r>
              <a:rPr lang="en-GB" dirty="0" smtClean="0">
                <a:solidFill>
                  <a:schemeClr val="tx1"/>
                </a:solidFill>
                <a:latin typeface="Times New Roman" pitchFamily="18" charset="0"/>
              </a:rPr>
              <a:t>5. How to Estimate a Simple Regression in </a:t>
            </a:r>
            <a:r>
              <a:rPr lang="en-GB" dirty="0" err="1" smtClean="0">
                <a:solidFill>
                  <a:schemeClr val="tx1"/>
                </a:solidFill>
                <a:latin typeface="Times New Roman" pitchFamily="18" charset="0"/>
              </a:rPr>
              <a:t>EViews</a:t>
            </a:r>
            <a:endParaRPr lang="en-GB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GB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AutoShape 2"/>
          <p:cNvSpPr>
            <a:spLocks noGrp="1" noChangeArrowheads="1"/>
          </p:cNvSpPr>
          <p:nvPr>
            <p:ph type="title"/>
          </p:nvPr>
        </p:nvSpPr>
        <p:spPr>
          <a:xfrm>
            <a:off x="539552" y="1268760"/>
            <a:ext cx="8229600" cy="706437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GB" b="1" dirty="0" smtClean="0">
                <a:solidFill>
                  <a:schemeClr val="tx1"/>
                </a:solidFill>
                <a:latin typeface="Times New Roman" pitchFamily="18" charset="0"/>
              </a:rPr>
              <a:t>Learning Objectives</a:t>
            </a:r>
            <a:endParaRPr lang="en-US" b="1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0" y="2132856"/>
            <a:ext cx="9144000" cy="4536504"/>
          </a:xfrm>
        </p:spPr>
        <p:txBody>
          <a:bodyPr/>
          <a:lstStyle/>
          <a:p>
            <a:pPr>
              <a:defRPr/>
            </a:pPr>
            <a:r>
              <a:rPr lang="en-US" sz="2800" dirty="0" smtClean="0"/>
              <a:t>Derive mathematically the regression coefficients of a multiple regression model.</a:t>
            </a:r>
            <a:endParaRPr lang="el-GR" sz="2800" dirty="0" smtClean="0"/>
          </a:p>
          <a:p>
            <a:pPr>
              <a:defRPr/>
            </a:pPr>
            <a:r>
              <a:rPr lang="en-US" sz="2800" dirty="0" smtClean="0"/>
              <a:t>Understand the difference between the </a:t>
            </a:r>
            <a:r>
              <a:rPr lang="en-US" sz="2800" i="1" dirty="0" smtClean="0"/>
              <a:t>R</a:t>
            </a:r>
            <a:r>
              <a:rPr lang="en-US" sz="2800" i="1" baseline="30000" dirty="0" smtClean="0"/>
              <a:t>2</a:t>
            </a:r>
            <a:r>
              <a:rPr lang="en-US" sz="2800" dirty="0" smtClean="0"/>
              <a:t> and the adjusted </a:t>
            </a:r>
            <a:r>
              <a:rPr lang="en-US" sz="2800" i="1" dirty="0" smtClean="0"/>
              <a:t>R</a:t>
            </a:r>
            <a:r>
              <a:rPr lang="en-US" sz="2800" i="1" baseline="30000" dirty="0" smtClean="0"/>
              <a:t>2</a:t>
            </a:r>
            <a:r>
              <a:rPr lang="en-US" sz="2800" dirty="0" smtClean="0"/>
              <a:t> for a multiple regression model. </a:t>
            </a:r>
            <a:endParaRPr lang="el-GR" sz="2800" dirty="0" smtClean="0"/>
          </a:p>
          <a:p>
            <a:pPr>
              <a:defRPr/>
            </a:pPr>
            <a:r>
              <a:rPr lang="en-US" sz="2800" dirty="0" smtClean="0"/>
              <a:t>Appreciate the importance of the various selection criteria for the best regression model.</a:t>
            </a:r>
            <a:endParaRPr lang="el-GR" sz="2800" dirty="0" smtClean="0"/>
          </a:p>
          <a:p>
            <a:pPr>
              <a:defRPr/>
            </a:pPr>
            <a:r>
              <a:rPr lang="en-US" sz="2800" dirty="0" smtClean="0"/>
              <a:t>Conduct hypothesis testing and test linear restrictions, omitted and redundant variables as well as the overall significance of the explanatory variables.</a:t>
            </a:r>
            <a:endParaRPr lang="en-GB" sz="2800" dirty="0" smtClean="0">
              <a:latin typeface="Times New Roman" pitchFamily="18" charset="0"/>
            </a:endParaRPr>
          </a:p>
          <a:p>
            <a:pPr marL="609600" indent="-609600" eaLnBrk="1" hangingPunct="1">
              <a:buFontTx/>
              <a:buNone/>
              <a:defRPr/>
            </a:pPr>
            <a:endParaRPr lang="en-GB" sz="2800" dirty="0" smtClean="0">
              <a:latin typeface="Times New Roman" pitchFamily="18" charset="0"/>
            </a:endParaRPr>
          </a:p>
          <a:p>
            <a:pPr marL="609600" indent="-609600" eaLnBrk="1" hangingPunct="1">
              <a:defRPr/>
            </a:pPr>
            <a:endParaRPr lang="en-US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539552" y="1628800"/>
            <a:ext cx="8229600" cy="706437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  <a:latin typeface="Times New Roman" pitchFamily="18" charset="0"/>
              </a:rPr>
              <a:t>Learning Objectives (2)</a:t>
            </a:r>
            <a:endParaRPr lang="el-GR" b="1" dirty="0" smtClean="0">
              <a:solidFill>
                <a:schemeClr val="tx1"/>
              </a:solidFill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/>
          <a:lstStyle/>
          <a:p>
            <a:endParaRPr lang="el-GR" dirty="0" smtClean="0"/>
          </a:p>
          <a:p>
            <a:r>
              <a:rPr lang="en-US" dirty="0" smtClean="0"/>
              <a:t>Obtain the output of a multiple regression estimation using econometric software.</a:t>
            </a:r>
            <a:endParaRPr lang="el-GR" dirty="0" smtClean="0"/>
          </a:p>
          <a:p>
            <a:r>
              <a:rPr lang="en-US" dirty="0" smtClean="0"/>
              <a:t>Interpret and discuss the results of a multiple regression estimation output.</a:t>
            </a:r>
            <a:endParaRPr lang="el-GR" dirty="0" smtClean="0"/>
          </a:p>
          <a:p>
            <a:endParaRPr lang="el-GR" dirty="0" smtClean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395536" y="1340768"/>
            <a:ext cx="8229600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Multiple Regression Derivation of the OLS</a:t>
            </a:r>
            <a:endParaRPr lang="el-GR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67544" y="2681536"/>
            <a:ext cx="8229600" cy="4176464"/>
          </a:xfrm>
        </p:spPr>
        <p:txBody>
          <a:bodyPr/>
          <a:lstStyle/>
          <a:p>
            <a:r>
              <a:rPr lang="en-GB" dirty="0" smtClean="0"/>
              <a:t>The three variables case (explain on board)</a:t>
            </a:r>
          </a:p>
          <a:p>
            <a:r>
              <a:rPr lang="en-GB" dirty="0" smtClean="0"/>
              <a:t>The k-variables case (explain on board)</a:t>
            </a:r>
          </a:p>
          <a:p>
            <a:pPr lvl="1"/>
            <a:r>
              <a:rPr lang="en-GB" dirty="0" smtClean="0"/>
              <a:t>Requires matrix algebra and it is quite complicated</a:t>
            </a:r>
          </a:p>
          <a:p>
            <a:pPr lvl="1"/>
            <a:r>
              <a:rPr lang="en-GB" dirty="0" smtClean="0"/>
              <a:t>Luckily </a:t>
            </a:r>
            <a:r>
              <a:rPr lang="en-GB" dirty="0" err="1" smtClean="0"/>
              <a:t>Eviews</a:t>
            </a:r>
            <a:r>
              <a:rPr lang="en-GB" dirty="0" smtClean="0"/>
              <a:t>, </a:t>
            </a:r>
            <a:r>
              <a:rPr lang="en-GB" dirty="0" err="1" smtClean="0"/>
              <a:t>Mfit</a:t>
            </a:r>
            <a:r>
              <a:rPr lang="en-GB" dirty="0" smtClean="0"/>
              <a:t> and </a:t>
            </a:r>
            <a:r>
              <a:rPr lang="en-GB" dirty="0" err="1" smtClean="0"/>
              <a:t>Stata</a:t>
            </a:r>
            <a:r>
              <a:rPr lang="en-GB" dirty="0" smtClean="0"/>
              <a:t> give results very quickly and efficiently (always correct calculations)</a:t>
            </a:r>
          </a:p>
          <a:p>
            <a:pPr lvl="1">
              <a:buFontTx/>
              <a:buNone/>
            </a:pPr>
            <a:endParaRPr lang="en-GB" dirty="0" smtClean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706437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R</a:t>
            </a:r>
            <a:r>
              <a:rPr lang="en-US" b="1" i="1" baseline="30000" dirty="0" smtClean="0">
                <a:solidFill>
                  <a:schemeClr val="tx1"/>
                </a:solidFill>
              </a:rPr>
              <a:t>2</a:t>
            </a:r>
            <a:r>
              <a:rPr lang="en-US" b="1" i="1" dirty="0" smtClean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and</a:t>
            </a:r>
            <a:r>
              <a:rPr lang="en-US" b="1" i="1" dirty="0" smtClean="0">
                <a:solidFill>
                  <a:schemeClr val="tx1"/>
                </a:solidFill>
              </a:rPr>
              <a:t> adjusted R</a:t>
            </a:r>
            <a:r>
              <a:rPr lang="en-US" b="1" i="1" baseline="30000" dirty="0" smtClean="0">
                <a:solidFill>
                  <a:schemeClr val="tx1"/>
                </a:solidFill>
              </a:rPr>
              <a:t>2</a:t>
            </a:r>
            <a:endParaRPr lang="el-GR" b="1" i="1" baseline="30000" dirty="0" smtClean="0">
              <a:solidFill>
                <a:schemeClr val="tx1"/>
              </a:solidFill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0" y="1844824"/>
            <a:ext cx="9144000" cy="5013176"/>
          </a:xfrm>
        </p:spPr>
        <p:txBody>
          <a:bodyPr/>
          <a:lstStyle/>
          <a:p>
            <a:r>
              <a:rPr lang="en-US" i="1" dirty="0" smtClean="0"/>
              <a:t>R</a:t>
            </a:r>
            <a:r>
              <a:rPr lang="en-US" i="1" baseline="30000" dirty="0" smtClean="0"/>
              <a:t>2</a:t>
            </a:r>
            <a:r>
              <a:rPr lang="en-US" i="1" dirty="0" smtClean="0"/>
              <a:t> </a:t>
            </a:r>
            <a:r>
              <a:rPr lang="en-US" dirty="0" smtClean="0"/>
              <a:t>measures goodness of fit as in Simple Regression</a:t>
            </a:r>
          </a:p>
          <a:p>
            <a:r>
              <a:rPr lang="en-US" dirty="0" smtClean="0"/>
              <a:t>However, it cannot be used for comparing two different equations containing different</a:t>
            </a:r>
          </a:p>
          <a:p>
            <a:r>
              <a:rPr lang="en-US" dirty="0" smtClean="0"/>
              <a:t>numbers of explanatory variables. </a:t>
            </a:r>
          </a:p>
          <a:p>
            <a:r>
              <a:rPr lang="en-US" dirty="0" smtClean="0"/>
              <a:t>When adding more explanatory variables </a:t>
            </a:r>
            <a:r>
              <a:rPr lang="en-US" i="1" dirty="0" smtClean="0"/>
              <a:t>R</a:t>
            </a:r>
            <a:r>
              <a:rPr lang="en-US" i="1" baseline="30000" dirty="0" smtClean="0"/>
              <a:t>2</a:t>
            </a:r>
            <a:r>
              <a:rPr lang="en-US" i="1" dirty="0" smtClean="0"/>
              <a:t>, </a:t>
            </a:r>
            <a:r>
              <a:rPr lang="en-US" dirty="0" smtClean="0"/>
              <a:t>will always be increased.</a:t>
            </a:r>
            <a:r>
              <a:rPr lang="en-US" i="1" dirty="0" smtClean="0"/>
              <a:t> </a:t>
            </a:r>
          </a:p>
          <a:p>
            <a:r>
              <a:rPr lang="en-US" dirty="0" smtClean="0"/>
              <a:t>Therefore we need a different measure </a:t>
            </a:r>
          </a:p>
          <a:p>
            <a:pPr>
              <a:buFont typeface="Wingdings" pitchFamily="2" charset="2"/>
              <a:buNone/>
            </a:pPr>
            <a:r>
              <a:rPr lang="en-US" i="1" dirty="0" smtClean="0"/>
              <a:t>             (</a:t>
            </a:r>
            <a:r>
              <a:rPr lang="en-US" dirty="0" smtClean="0"/>
              <a:t>the adjusted </a:t>
            </a:r>
            <a:r>
              <a:rPr lang="en-US" i="1" dirty="0" smtClean="0"/>
              <a:t>R</a:t>
            </a:r>
            <a:r>
              <a:rPr lang="en-US" i="1" baseline="30000" dirty="0" smtClean="0"/>
              <a:t>2</a:t>
            </a:r>
            <a:r>
              <a:rPr lang="en-US" i="1" dirty="0" smtClean="0"/>
              <a:t>)</a:t>
            </a:r>
            <a:endParaRPr lang="el-GR" dirty="0" smtClean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>
          <a:xfrm>
            <a:off x="611560" y="1340768"/>
            <a:ext cx="8229600" cy="706437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R</a:t>
            </a:r>
            <a:r>
              <a:rPr lang="en-US" b="1" i="1" baseline="30000" dirty="0" smtClean="0">
                <a:solidFill>
                  <a:schemeClr val="tx1"/>
                </a:solidFill>
              </a:rPr>
              <a:t>2</a:t>
            </a:r>
            <a:r>
              <a:rPr lang="en-US" b="1" i="1" dirty="0" smtClean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and</a:t>
            </a:r>
            <a:r>
              <a:rPr lang="en-US" b="1" i="1" dirty="0" smtClean="0">
                <a:solidFill>
                  <a:schemeClr val="tx1"/>
                </a:solidFill>
              </a:rPr>
              <a:t> adjusted R</a:t>
            </a:r>
            <a:r>
              <a:rPr lang="en-US" b="1" i="1" baseline="30000" dirty="0" smtClean="0">
                <a:solidFill>
                  <a:schemeClr val="tx1"/>
                </a:solidFill>
              </a:rPr>
              <a:t>2</a:t>
            </a:r>
            <a:endParaRPr lang="el-GR" b="1" dirty="0" smtClean="0">
              <a:solidFill>
                <a:schemeClr val="tx1"/>
              </a:solidFill>
            </a:endParaRPr>
          </a:p>
        </p:txBody>
      </p:sp>
      <p:sp>
        <p:nvSpPr>
          <p:cNvPr id="1028" name="Content Placeholder 2"/>
          <p:cNvSpPr>
            <a:spLocks noGrp="1"/>
          </p:cNvSpPr>
          <p:nvPr>
            <p:ph idx="1"/>
          </p:nvPr>
        </p:nvSpPr>
        <p:spPr>
          <a:xfrm>
            <a:off x="395536" y="2332037"/>
            <a:ext cx="8229600" cy="4525963"/>
          </a:xfrm>
        </p:spPr>
        <p:txBody>
          <a:bodyPr/>
          <a:lstStyle/>
          <a:p>
            <a:r>
              <a:rPr lang="en-US" i="1" dirty="0" smtClean="0"/>
              <a:t>R</a:t>
            </a:r>
            <a:r>
              <a:rPr lang="en-US" i="1" baseline="30000" dirty="0" smtClean="0"/>
              <a:t>2 </a:t>
            </a:r>
            <a:r>
              <a:rPr lang="en-US" i="1" dirty="0" smtClean="0"/>
              <a:t>= ESS/TSS = 1 − RSS/TSS</a:t>
            </a:r>
          </a:p>
          <a:p>
            <a:endParaRPr lang="en-US" i="1" dirty="0" smtClean="0"/>
          </a:p>
          <a:p>
            <a:r>
              <a:rPr lang="en-US" i="1" dirty="0" err="1" smtClean="0"/>
              <a:t>Adj</a:t>
            </a:r>
            <a:r>
              <a:rPr lang="en-US" i="1" dirty="0" smtClean="0"/>
              <a:t> R</a:t>
            </a:r>
            <a:r>
              <a:rPr lang="en-US" i="1" baseline="30000" dirty="0" smtClean="0"/>
              <a:t>2</a:t>
            </a:r>
            <a:r>
              <a:rPr lang="en-US" i="1" dirty="0" smtClean="0"/>
              <a:t>=</a:t>
            </a:r>
          </a:p>
          <a:p>
            <a:endParaRPr lang="en-US" i="1" dirty="0" smtClean="0"/>
          </a:p>
          <a:p>
            <a:endParaRPr lang="en-US" i="1" dirty="0" smtClean="0"/>
          </a:p>
          <a:p>
            <a:r>
              <a:rPr lang="en-US" dirty="0" smtClean="0"/>
              <a:t>Similar to</a:t>
            </a:r>
            <a:r>
              <a:rPr lang="en-US" i="1" dirty="0" smtClean="0"/>
              <a:t> R</a:t>
            </a:r>
            <a:r>
              <a:rPr lang="en-US" i="1" baseline="30000" dirty="0" smtClean="0"/>
              <a:t>2</a:t>
            </a:r>
            <a:r>
              <a:rPr lang="en-US" i="1" dirty="0" smtClean="0"/>
              <a:t> </a:t>
            </a:r>
            <a:r>
              <a:rPr lang="en-US" dirty="0" smtClean="0"/>
              <a:t>but adjusts for degrees of freedom</a:t>
            </a:r>
            <a:endParaRPr lang="el-GR" dirty="0" smtClean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571750" y="3143250"/>
          <a:ext cx="5740400" cy="1214438"/>
        </p:xfrm>
        <a:graphic>
          <a:graphicData uri="http://schemas.openxmlformats.org/presentationml/2006/ole">
            <p:oleObj spid="_x0000_s1026" name="Equation" r:id="rId4" imgW="1981080" imgH="419040" progId="Equation.3">
              <p:embed/>
            </p:oleObj>
          </a:graphicData>
        </a:graphic>
      </p:graphicFrame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29600" cy="706437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Criteria for Model Selection</a:t>
            </a:r>
            <a:endParaRPr lang="el-GR" b="1" dirty="0" smtClean="0">
              <a:solidFill>
                <a:schemeClr val="tx1"/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539552" y="2332037"/>
            <a:ext cx="8229600" cy="4525963"/>
          </a:xfrm>
        </p:spPr>
        <p:txBody>
          <a:bodyPr/>
          <a:lstStyle/>
          <a:p>
            <a:r>
              <a:rPr lang="en-US" dirty="0" err="1" smtClean="0"/>
              <a:t>Akaike</a:t>
            </a:r>
            <a:r>
              <a:rPr lang="en-US" dirty="0" smtClean="0"/>
              <a:t> Information Criterion (AIC) </a:t>
            </a:r>
          </a:p>
          <a:p>
            <a:endParaRPr lang="en-US" dirty="0" smtClean="0"/>
          </a:p>
          <a:p>
            <a:r>
              <a:rPr lang="en-US" dirty="0" smtClean="0"/>
              <a:t>Finite Prediction Error (FPE)</a:t>
            </a:r>
          </a:p>
          <a:p>
            <a:endParaRPr lang="en-US" dirty="0" smtClean="0"/>
          </a:p>
          <a:p>
            <a:r>
              <a:rPr lang="en-US" dirty="0" smtClean="0"/>
              <a:t>Schwarz Bayesian Criterion (SBC)</a:t>
            </a:r>
          </a:p>
          <a:p>
            <a:endParaRPr lang="en-US" dirty="0" smtClean="0"/>
          </a:p>
          <a:p>
            <a:r>
              <a:rPr lang="en-US" dirty="0" err="1" smtClean="0"/>
              <a:t>Hannan</a:t>
            </a:r>
            <a:r>
              <a:rPr lang="en-US" dirty="0" smtClean="0"/>
              <a:t> and </a:t>
            </a:r>
            <a:r>
              <a:rPr lang="en-US" dirty="0" err="1" smtClean="0"/>
              <a:t>Quin</a:t>
            </a:r>
            <a:r>
              <a:rPr lang="en-US" dirty="0" smtClean="0"/>
              <a:t> Criterion (HQC)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323528" y="1340768"/>
            <a:ext cx="8820472" cy="706437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chemeClr val="tx1"/>
                </a:solidFill>
              </a:rPr>
              <a:t>Multiple Regression in </a:t>
            </a:r>
            <a:r>
              <a:rPr lang="en-GB" b="1" dirty="0" err="1" smtClean="0">
                <a:solidFill>
                  <a:schemeClr val="tx1"/>
                </a:solidFill>
              </a:rPr>
              <a:t>EViews</a:t>
            </a:r>
            <a:endParaRPr lang="el-GR" b="1" dirty="0" smtClean="0">
              <a:solidFill>
                <a:schemeClr val="tx1"/>
              </a:solidFill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0" y="2132856"/>
            <a:ext cx="8697144" cy="4525963"/>
          </a:xfrm>
        </p:spPr>
        <p:txBody>
          <a:bodyPr/>
          <a:lstStyle/>
          <a:p>
            <a:r>
              <a:rPr lang="en-US" b="1" dirty="0" smtClean="0"/>
              <a:t>Step 1 </a:t>
            </a:r>
            <a:r>
              <a:rPr lang="en-US" dirty="0" smtClean="0"/>
              <a:t>Open </a:t>
            </a:r>
            <a:r>
              <a:rPr lang="en-US" dirty="0" err="1" smtClean="0"/>
              <a:t>EViews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Step 2 </a:t>
            </a:r>
            <a:r>
              <a:rPr lang="en-US" dirty="0" smtClean="0"/>
              <a:t>Click </a:t>
            </a:r>
            <a:r>
              <a:rPr lang="en-US" b="1" dirty="0" smtClean="0"/>
              <a:t>File/New/</a:t>
            </a:r>
            <a:r>
              <a:rPr lang="en-US" b="1" dirty="0" err="1" smtClean="0"/>
              <a:t>Workfile</a:t>
            </a:r>
            <a:r>
              <a:rPr lang="en-US" b="1" dirty="0" smtClean="0"/>
              <a:t> </a:t>
            </a:r>
            <a:r>
              <a:rPr lang="en-US" dirty="0" smtClean="0"/>
              <a:t>in order to create a new file or </a:t>
            </a:r>
            <a:r>
              <a:rPr lang="en-US" b="1" dirty="0" smtClean="0"/>
              <a:t>File/Open</a:t>
            </a:r>
            <a:r>
              <a:rPr lang="en-US" dirty="0" smtClean="0"/>
              <a:t> to open an existing file.</a:t>
            </a:r>
          </a:p>
          <a:p>
            <a:r>
              <a:rPr lang="en-US" b="1" dirty="0" smtClean="0"/>
              <a:t>Step 3 </a:t>
            </a:r>
            <a:r>
              <a:rPr lang="en-US" dirty="0" smtClean="0"/>
              <a:t>Enter the data</a:t>
            </a:r>
          </a:p>
          <a:p>
            <a:r>
              <a:rPr lang="en-US" b="1" dirty="0" smtClean="0"/>
              <a:t>Step 4 </a:t>
            </a:r>
            <a:r>
              <a:rPr lang="en-US" dirty="0" smtClean="0"/>
              <a:t>Type in the </a:t>
            </a:r>
            <a:r>
              <a:rPr lang="en-US" dirty="0" err="1" smtClean="0"/>
              <a:t>EViews</a:t>
            </a:r>
            <a:r>
              <a:rPr lang="en-US" dirty="0" smtClean="0"/>
              <a:t> command line:</a:t>
            </a:r>
          </a:p>
          <a:p>
            <a:pPr>
              <a:buFont typeface="Wingdings" pitchFamily="2" charset="2"/>
              <a:buNone/>
            </a:pPr>
            <a:r>
              <a:rPr lang="en-US" dirty="0" smtClean="0"/>
              <a:t>		</a:t>
            </a:r>
            <a:r>
              <a:rPr lang="en-US" dirty="0" err="1" smtClean="0"/>
              <a:t>ls</a:t>
            </a:r>
            <a:r>
              <a:rPr lang="en-US" dirty="0" smtClean="0"/>
              <a:t> y c x2 x3 </a:t>
            </a:r>
            <a:r>
              <a:rPr lang="en-US" i="1" dirty="0" smtClean="0"/>
              <a:t>. . . </a:t>
            </a:r>
            <a:r>
              <a:rPr lang="en-US" i="1" dirty="0" err="1" smtClean="0"/>
              <a:t>xk</a:t>
            </a:r>
            <a:r>
              <a:rPr lang="en-US" i="1" dirty="0" smtClean="0"/>
              <a:t>              (press ‘enter’)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395</Words>
  <Application>Microsoft Office PowerPoint</Application>
  <PresentationFormat>On-screen Show (4:3)</PresentationFormat>
  <Paragraphs>68</Paragraphs>
  <Slides>10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Equation</vt:lpstr>
      <vt:lpstr>Regression Analysis  </vt:lpstr>
      <vt:lpstr>MULTIPLE REGRESSION</vt:lpstr>
      <vt:lpstr>Learning Objectives</vt:lpstr>
      <vt:lpstr>Learning Objectives (2)</vt:lpstr>
      <vt:lpstr>Multiple Regression Derivation of the OLS</vt:lpstr>
      <vt:lpstr>R2 and adjusted R2</vt:lpstr>
      <vt:lpstr>R2 and adjusted R2</vt:lpstr>
      <vt:lpstr>Criteria for Model Selection</vt:lpstr>
      <vt:lpstr>Multiple Regression in EViews</vt:lpstr>
      <vt:lpstr>Hypothesis Testing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QM-720 Advance Techniques in Regression Analysis  </dc:title>
  <dc:creator>20339</dc:creator>
  <cp:lastModifiedBy>Riaz</cp:lastModifiedBy>
  <cp:revision>3</cp:revision>
  <dcterms:created xsi:type="dcterms:W3CDTF">2017-10-11T06:51:50Z</dcterms:created>
  <dcterms:modified xsi:type="dcterms:W3CDTF">2020-04-01T16:18:16Z</dcterms:modified>
</cp:coreProperties>
</file>